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56" r:id="rId2"/>
    <p:sldId id="279" r:id="rId3"/>
    <p:sldId id="257" r:id="rId4"/>
    <p:sldId id="281" r:id="rId5"/>
    <p:sldId id="258" r:id="rId6"/>
    <p:sldId id="260" r:id="rId7"/>
    <p:sldId id="259" r:id="rId8"/>
    <p:sldId id="261" r:id="rId9"/>
    <p:sldId id="301" r:id="rId10"/>
    <p:sldId id="282" r:id="rId11"/>
    <p:sldId id="294" r:id="rId12"/>
    <p:sldId id="300" r:id="rId13"/>
    <p:sldId id="302" r:id="rId14"/>
    <p:sldId id="290" r:id="rId15"/>
    <p:sldId id="292"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66" d="100"/>
          <a:sy n="66" d="100"/>
        </p:scale>
        <p:origin x="668" y="4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2F139-7886-D302-7315-7B6654C15212}"/>
              </a:ext>
            </a:extLst>
          </p:cNvPr>
          <p:cNvSpPr>
            <a:spLocks noGrp="1"/>
          </p:cNvSpPr>
          <p:nvPr>
            <p:ph type="ctrTitle"/>
          </p:nvPr>
        </p:nvSpPr>
        <p:spPr>
          <a:xfrm>
            <a:off x="3253339" y="475646"/>
            <a:ext cx="5909912" cy="1996106"/>
          </a:xfrm>
          <a:noFill/>
        </p:spPr>
        <p:txBody>
          <a:bodyPr>
            <a:normAutofit/>
          </a:bodyPr>
          <a:lstStyle/>
          <a:p>
            <a:r>
              <a:rPr lang="en-IN" sz="4400" b="1" i="0" dirty="0">
                <a:solidFill>
                  <a:schemeClr val="tx1"/>
                </a:solidFill>
                <a:effectLst/>
                <a:latin typeface="Proxima Nova"/>
              </a:rPr>
              <a:t>SALOON MANAGEMENT APP</a:t>
            </a:r>
            <a:br>
              <a:rPr lang="en-IN" sz="4400" b="1" i="0" dirty="0">
                <a:solidFill>
                  <a:schemeClr val="tx1"/>
                </a:solidFill>
                <a:effectLst/>
                <a:latin typeface="Proxima Nova"/>
              </a:rPr>
            </a:br>
            <a:r>
              <a:rPr lang="en-IN" sz="4400" b="1" i="0" dirty="0">
                <a:solidFill>
                  <a:schemeClr val="tx1"/>
                </a:solidFill>
                <a:effectLst/>
                <a:latin typeface="Proxima Nova"/>
              </a:rPr>
              <a:t>MINI PROJECT</a:t>
            </a:r>
            <a:endParaRPr lang="en-IN" sz="4400" b="1" dirty="0">
              <a:solidFill>
                <a:schemeClr val="tx1"/>
              </a:solidFill>
            </a:endParaRPr>
          </a:p>
        </p:txBody>
      </p:sp>
      <p:sp>
        <p:nvSpPr>
          <p:cNvPr id="3" name="Subtitle 2">
            <a:extLst>
              <a:ext uri="{FF2B5EF4-FFF2-40B4-BE49-F238E27FC236}">
                <a16:creationId xmlns:a16="http://schemas.microsoft.com/office/drawing/2014/main" id="{FE14DB46-1450-E629-6E70-444C794F7D19}"/>
              </a:ext>
            </a:extLst>
          </p:cNvPr>
          <p:cNvSpPr>
            <a:spLocks noGrp="1"/>
          </p:cNvSpPr>
          <p:nvPr>
            <p:ph type="subTitle" idx="1"/>
          </p:nvPr>
        </p:nvSpPr>
        <p:spPr>
          <a:xfrm>
            <a:off x="7815624" y="4879498"/>
            <a:ext cx="2695254" cy="1570851"/>
          </a:xfrm>
        </p:spPr>
        <p:txBody>
          <a:bodyPr>
            <a:noAutofit/>
          </a:bodyPr>
          <a:lstStyle/>
          <a:p>
            <a:pPr>
              <a:lnSpc>
                <a:spcPct val="100000"/>
              </a:lnSpc>
            </a:pPr>
            <a:r>
              <a:rPr lang="en-US" sz="1800" dirty="0">
                <a:solidFill>
                  <a:schemeClr val="tx1"/>
                </a:solidFill>
                <a:latin typeface="Times New Roman" panose="02020603050405020304" pitchFamily="18" charset="0"/>
                <a:cs typeface="Times New Roman" panose="02020603050405020304" pitchFamily="18" charset="0"/>
              </a:rPr>
              <a:t>SUBMITTED BY ;</a:t>
            </a:r>
          </a:p>
          <a:p>
            <a:pPr>
              <a:lnSpc>
                <a:spcPct val="100000"/>
              </a:lnSpc>
            </a:pPr>
            <a:r>
              <a:rPr lang="en-US" sz="1800" dirty="0">
                <a:solidFill>
                  <a:schemeClr val="tx1"/>
                </a:solidFill>
                <a:latin typeface="Times New Roman" panose="02020603050405020304" pitchFamily="18" charset="0"/>
                <a:cs typeface="Times New Roman" panose="02020603050405020304" pitchFamily="18" charset="0"/>
              </a:rPr>
              <a:t> ALBIN VINSON </a:t>
            </a:r>
          </a:p>
          <a:p>
            <a:pPr>
              <a:lnSpc>
                <a:spcPct val="100000"/>
              </a:lnSpc>
            </a:pPr>
            <a:r>
              <a:rPr lang="en-US" sz="1800" dirty="0">
                <a:solidFill>
                  <a:schemeClr val="tx1"/>
                </a:solidFill>
                <a:latin typeface="Times New Roman" panose="02020603050405020304" pitchFamily="18" charset="0"/>
                <a:cs typeface="Times New Roman" panose="02020603050405020304" pitchFamily="18" charset="0"/>
              </a:rPr>
              <a:t>22PMC106</a:t>
            </a:r>
          </a:p>
          <a:p>
            <a:pPr>
              <a:lnSpc>
                <a:spcPct val="100000"/>
              </a:lnSpc>
            </a:pPr>
            <a:r>
              <a:rPr lang="en-US" sz="1800" dirty="0">
                <a:solidFill>
                  <a:schemeClr val="tx1"/>
                </a:solidFill>
                <a:latin typeface="Times New Roman" panose="02020603050405020304" pitchFamily="18" charset="0"/>
                <a:cs typeface="Times New Roman" panose="02020603050405020304" pitchFamily="18" charset="0"/>
              </a:rPr>
              <a:t>MCA FIRST YEAR </a:t>
            </a:r>
          </a:p>
        </p:txBody>
      </p:sp>
      <p:sp>
        <p:nvSpPr>
          <p:cNvPr id="5" name="TextBox 4">
            <a:extLst>
              <a:ext uri="{FF2B5EF4-FFF2-40B4-BE49-F238E27FC236}">
                <a16:creationId xmlns:a16="http://schemas.microsoft.com/office/drawing/2014/main" id="{C26685BD-38E3-D88C-B04D-C79F701F3476}"/>
              </a:ext>
            </a:extLst>
          </p:cNvPr>
          <p:cNvSpPr txBox="1"/>
          <p:nvPr/>
        </p:nvSpPr>
        <p:spPr>
          <a:xfrm>
            <a:off x="1788159" y="4850952"/>
            <a:ext cx="3962400" cy="1477328"/>
          </a:xfrm>
          <a:prstGeom prst="rect">
            <a:avLst/>
          </a:prstGeom>
          <a:noFill/>
        </p:spPr>
        <p:txBody>
          <a:bodyPr wrap="square">
            <a:spAutoFit/>
          </a:bodyPr>
          <a:lstStyle/>
          <a:p>
            <a:pPr algn="l"/>
            <a:r>
              <a:rPr lang="en-US" dirty="0">
                <a:latin typeface="Times New Roman" panose="02020603050405020304" pitchFamily="18" charset="0"/>
                <a:cs typeface="Times New Roman" panose="02020603050405020304" pitchFamily="18" charset="0"/>
              </a:rPr>
              <a:t>SUBMITTED TO ;</a:t>
            </a:r>
          </a:p>
          <a:p>
            <a:pPr algn="l"/>
            <a:r>
              <a:rPr lang="en-US" dirty="0">
                <a:latin typeface="Times New Roman" panose="02020603050405020304" pitchFamily="18" charset="0"/>
                <a:cs typeface="Times New Roman" panose="02020603050405020304" pitchFamily="18" charset="0"/>
              </a:rPr>
              <a:t>SATHEESH KUMAR SIR</a:t>
            </a:r>
          </a:p>
          <a:p>
            <a:pPr algn="l"/>
            <a:r>
              <a:rPr lang="en-US" dirty="0">
                <a:latin typeface="Times New Roman" panose="02020603050405020304" pitchFamily="18" charset="0"/>
                <a:cs typeface="Times New Roman" panose="02020603050405020304" pitchFamily="18" charset="0"/>
              </a:rPr>
              <a:t>ASSISTANT PROFFESSOR</a:t>
            </a:r>
          </a:p>
          <a:p>
            <a:pPr algn="l"/>
            <a:r>
              <a:rPr lang="en-US" dirty="0">
                <a:latin typeface="Times New Roman" panose="02020603050405020304" pitchFamily="18" charset="0"/>
                <a:cs typeface="Times New Roman" panose="02020603050405020304" pitchFamily="18" charset="0"/>
              </a:rPr>
              <a:t>MARIAN COLLEGE AUTONOMOUS KUTTIKKANAM</a:t>
            </a:r>
          </a:p>
        </p:txBody>
      </p:sp>
    </p:spTree>
    <p:extLst>
      <p:ext uri="{BB962C8B-B14F-4D97-AF65-F5344CB8AC3E}">
        <p14:creationId xmlns:p14="http://schemas.microsoft.com/office/powerpoint/2010/main" val="408779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endParaRPr lang="en-US" dirty="0"/>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endParaRPr lang="en-US" dirty="0"/>
          </a:p>
        </p:txBody>
      </p:sp>
      <p:sp>
        <p:nvSpPr>
          <p:cNvPr id="7" name="Text Placeholder 6">
            <a:extLst>
              <a:ext uri="{FF2B5EF4-FFF2-40B4-BE49-F238E27FC236}">
                <a16:creationId xmlns:a16="http://schemas.microsoft.com/office/drawing/2014/main" id="{6257502F-31B0-6CD9-A9A3-CEC3976D6BC4}"/>
              </a:ext>
            </a:extLst>
          </p:cNvPr>
          <p:cNvSpPr>
            <a:spLocks noGrp="1"/>
          </p:cNvSpPr>
          <p:nvPr>
            <p:ph type="body" sz="quarter" idx="13"/>
          </p:nvPr>
        </p:nvSpPr>
        <p:spPr/>
        <p:txBody>
          <a:bodyPr/>
          <a:lstStyle/>
          <a:p>
            <a:endParaRPr lang="en-IN"/>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8" name="Picture 7">
            <a:extLst>
              <a:ext uri="{FF2B5EF4-FFF2-40B4-BE49-F238E27FC236}">
                <a16:creationId xmlns:a16="http://schemas.microsoft.com/office/drawing/2014/main" id="{413470EA-738E-069C-58B3-6CE6404E525D}"/>
              </a:ext>
            </a:extLst>
          </p:cNvPr>
          <p:cNvPicPr>
            <a:picLocks noChangeAspect="1"/>
          </p:cNvPicPr>
          <p:nvPr/>
        </p:nvPicPr>
        <p:blipFill>
          <a:blip r:embed="rId2"/>
          <a:stretch>
            <a:fillRect/>
          </a:stretch>
        </p:blipFill>
        <p:spPr>
          <a:xfrm>
            <a:off x="2720102" y="1984248"/>
            <a:ext cx="8682466" cy="4416552"/>
          </a:xfrm>
          <a:prstGeom prst="rect">
            <a:avLst/>
          </a:prstGeom>
        </p:spPr>
      </p:pic>
      <p:sp>
        <p:nvSpPr>
          <p:cNvPr id="4" name="TextBox 3">
            <a:extLst>
              <a:ext uri="{FF2B5EF4-FFF2-40B4-BE49-F238E27FC236}">
                <a16:creationId xmlns:a16="http://schemas.microsoft.com/office/drawing/2014/main" id="{197ECE16-0A4A-E7AB-C0D1-7B802065A2A3}"/>
              </a:ext>
            </a:extLst>
          </p:cNvPr>
          <p:cNvSpPr txBox="1"/>
          <p:nvPr/>
        </p:nvSpPr>
        <p:spPr>
          <a:xfrm>
            <a:off x="5399772" y="827772"/>
            <a:ext cx="6002795" cy="769441"/>
          </a:xfrm>
          <a:prstGeom prst="rect">
            <a:avLst/>
          </a:prstGeom>
          <a:noFill/>
        </p:spPr>
        <p:txBody>
          <a:bodyPr wrap="square" rtlCol="0">
            <a:spAutoFit/>
          </a:bodyPr>
          <a:lstStyle/>
          <a:p>
            <a:pPr algn="r"/>
            <a:r>
              <a:rPr kumimoji="0" lang="en-US" sz="4400" b="1" i="0" u="none" strike="noStrike" kern="1200" cap="all" spc="0" normalizeH="0" baseline="0" noProof="0" dirty="0">
                <a:ln>
                  <a:noFill/>
                </a:ln>
                <a:solidFill>
                  <a:srgbClr val="70AD47"/>
                </a:solidFill>
                <a:effectLst/>
                <a:uLnTx/>
                <a:uFillTx/>
                <a:latin typeface="Arial Black"/>
                <a:ea typeface="+mj-ea"/>
                <a:cs typeface="+mj-cs"/>
              </a:rPr>
              <a:t>SCREENSHOTS</a:t>
            </a:r>
            <a:endParaRPr lang="en-IN" dirty="0"/>
          </a:p>
        </p:txBody>
      </p:sp>
    </p:spTree>
    <p:extLst>
      <p:ext uri="{BB962C8B-B14F-4D97-AF65-F5344CB8AC3E}">
        <p14:creationId xmlns:p14="http://schemas.microsoft.com/office/powerpoint/2010/main" val="68568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7681529-4438-DD0D-A29D-49DC2BE9409F}"/>
              </a:ext>
            </a:extLst>
          </p:cNvPr>
          <p:cNvSpPr>
            <a:spLocks noGrp="1"/>
          </p:cNvSpPr>
          <p:nvPr>
            <p:ph type="title"/>
          </p:nvPr>
        </p:nvSpPr>
        <p:spPr/>
        <p:txBody>
          <a:bodyPr/>
          <a:lstStyle/>
          <a:p>
            <a:r>
              <a:rPr lang="en-US" dirty="0"/>
              <a:t>Booking PAGE</a:t>
            </a:r>
            <a:endParaRPr lang="en-IN" dirty="0"/>
          </a:p>
        </p:txBody>
      </p:sp>
      <p:sp>
        <p:nvSpPr>
          <p:cNvPr id="20" name="Content Placeholder 19">
            <a:extLst>
              <a:ext uri="{FF2B5EF4-FFF2-40B4-BE49-F238E27FC236}">
                <a16:creationId xmlns:a16="http://schemas.microsoft.com/office/drawing/2014/main" id="{D4AB45B7-40BC-F043-B42A-13DFF1A8F73C}"/>
              </a:ext>
            </a:extLst>
          </p:cNvPr>
          <p:cNvSpPr>
            <a:spLocks noGrp="1"/>
          </p:cNvSpPr>
          <p:nvPr>
            <p:ph sz="half" idx="1"/>
          </p:nvPr>
        </p:nvSpPr>
        <p:spPr/>
        <p:txBody>
          <a:bodyPr/>
          <a:lstStyle/>
          <a:p>
            <a:endParaRPr lang="en-IN"/>
          </a:p>
        </p:txBody>
      </p:sp>
      <p:sp>
        <p:nvSpPr>
          <p:cNvPr id="3" name="Footer Placeholder 2">
            <a:extLst>
              <a:ext uri="{FF2B5EF4-FFF2-40B4-BE49-F238E27FC236}">
                <a16:creationId xmlns:a16="http://schemas.microsoft.com/office/drawing/2014/main" id="{02569472-127B-7AC1-4548-834EA8E73194}"/>
              </a:ext>
            </a:extLst>
          </p:cNvPr>
          <p:cNvSpPr>
            <a:spLocks noGrp="1"/>
          </p:cNvSpPr>
          <p:nvPr>
            <p:ph type="ftr" sz="quarter" idx="11"/>
          </p:nvPr>
        </p:nvSpPr>
        <p:spPr/>
        <p:txBody>
          <a:bodyPr/>
          <a:lstStyle/>
          <a:p>
            <a:r>
              <a:rPr lang="en-US" dirty="0"/>
              <a:t>Salon Management  App </a:t>
            </a:r>
          </a:p>
        </p:txBody>
      </p:sp>
      <p:sp>
        <p:nvSpPr>
          <p:cNvPr id="4" name="Slide Number Placeholder 3">
            <a:extLst>
              <a:ext uri="{FF2B5EF4-FFF2-40B4-BE49-F238E27FC236}">
                <a16:creationId xmlns:a16="http://schemas.microsoft.com/office/drawing/2014/main" id="{620C7C46-507C-3C9E-74ED-0674EBAF2335}"/>
              </a:ext>
            </a:extLst>
          </p:cNvPr>
          <p:cNvSpPr>
            <a:spLocks noGrp="1"/>
          </p:cNvSpPr>
          <p:nvPr>
            <p:ph type="sldNum" sz="quarter" idx="12"/>
          </p:nvPr>
        </p:nvSpPr>
        <p:spPr/>
        <p:txBody>
          <a:bodyPr/>
          <a:lstStyle/>
          <a:p>
            <a:fld id="{48F63A3B-78C7-47BE-AE5E-E10140E04643}" type="slidenum">
              <a:rPr lang="en-US" smtClean="0"/>
              <a:pPr/>
              <a:t>11</a:t>
            </a:fld>
            <a:endParaRPr lang="en-US" dirty="0"/>
          </a:p>
        </p:txBody>
      </p:sp>
      <p:pic>
        <p:nvPicPr>
          <p:cNvPr id="18" name="Picture 17">
            <a:extLst>
              <a:ext uri="{FF2B5EF4-FFF2-40B4-BE49-F238E27FC236}">
                <a16:creationId xmlns:a16="http://schemas.microsoft.com/office/drawing/2014/main" id="{99CB1768-8590-81F6-F327-1ACC79C02BAE}"/>
              </a:ext>
            </a:extLst>
          </p:cNvPr>
          <p:cNvPicPr>
            <a:picLocks noChangeAspect="1"/>
          </p:cNvPicPr>
          <p:nvPr/>
        </p:nvPicPr>
        <p:blipFill>
          <a:blip r:embed="rId2"/>
          <a:stretch>
            <a:fillRect/>
          </a:stretch>
        </p:blipFill>
        <p:spPr>
          <a:xfrm>
            <a:off x="1890444" y="2103120"/>
            <a:ext cx="8791965" cy="4364812"/>
          </a:xfrm>
          <a:prstGeom prst="rect">
            <a:avLst/>
          </a:prstGeom>
        </p:spPr>
      </p:pic>
    </p:spTree>
    <p:extLst>
      <p:ext uri="{BB962C8B-B14F-4D97-AF65-F5344CB8AC3E}">
        <p14:creationId xmlns:p14="http://schemas.microsoft.com/office/powerpoint/2010/main" val="2709759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46C9-DA4B-F3FB-D48C-FA5A457B1975}"/>
              </a:ext>
            </a:extLst>
          </p:cNvPr>
          <p:cNvSpPr>
            <a:spLocks noGrp="1"/>
          </p:cNvSpPr>
          <p:nvPr>
            <p:ph type="title"/>
          </p:nvPr>
        </p:nvSpPr>
        <p:spPr>
          <a:xfrm>
            <a:off x="758952" y="800100"/>
            <a:ext cx="10671048" cy="874696"/>
          </a:xfrm>
        </p:spPr>
        <p:txBody>
          <a:bodyPr/>
          <a:lstStyle/>
          <a:p>
            <a:r>
              <a:rPr lang="en-US" dirty="0"/>
              <a:t>ADMIN PAGE</a:t>
            </a:r>
            <a:endParaRPr lang="en-IN" dirty="0"/>
          </a:p>
        </p:txBody>
      </p:sp>
      <p:sp>
        <p:nvSpPr>
          <p:cNvPr id="3" name="Content Placeholder 2">
            <a:extLst>
              <a:ext uri="{FF2B5EF4-FFF2-40B4-BE49-F238E27FC236}">
                <a16:creationId xmlns:a16="http://schemas.microsoft.com/office/drawing/2014/main" id="{ABD2CB59-3865-4852-602C-322CE24C5726}"/>
              </a:ext>
            </a:extLst>
          </p:cNvPr>
          <p:cNvSpPr>
            <a:spLocks noGrp="1"/>
          </p:cNvSpPr>
          <p:nvPr>
            <p:ph sz="half" idx="1"/>
          </p:nvPr>
        </p:nvSpPr>
        <p:spPr/>
        <p:txBody>
          <a:bodyPr/>
          <a:lstStyle/>
          <a:p>
            <a:endParaRPr lang="en-IN" dirty="0"/>
          </a:p>
        </p:txBody>
      </p:sp>
      <p:sp>
        <p:nvSpPr>
          <p:cNvPr id="4" name="Footer Placeholder 3">
            <a:extLst>
              <a:ext uri="{FF2B5EF4-FFF2-40B4-BE49-F238E27FC236}">
                <a16:creationId xmlns:a16="http://schemas.microsoft.com/office/drawing/2014/main" id="{03CD104D-095C-28ED-C936-1486F6F7906C}"/>
              </a:ext>
            </a:extLst>
          </p:cNvPr>
          <p:cNvSpPr>
            <a:spLocks noGrp="1"/>
          </p:cNvSpPr>
          <p:nvPr>
            <p:ph type="ftr" sz="quarter" idx="11"/>
          </p:nvPr>
        </p:nvSpPr>
        <p:spPr/>
        <p:txBody>
          <a:bodyPr/>
          <a:lstStyle/>
          <a:p>
            <a:r>
              <a:rPr lang="en-US" dirty="0"/>
              <a:t>Salon Management  App </a:t>
            </a:r>
          </a:p>
        </p:txBody>
      </p:sp>
      <p:sp>
        <p:nvSpPr>
          <p:cNvPr id="5" name="Slide Number Placeholder 4">
            <a:extLst>
              <a:ext uri="{FF2B5EF4-FFF2-40B4-BE49-F238E27FC236}">
                <a16:creationId xmlns:a16="http://schemas.microsoft.com/office/drawing/2014/main" id="{DA8B902D-A8E7-8981-CC0A-4660F315ACFF}"/>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6" name="Picture 5">
            <a:extLst>
              <a:ext uri="{FF2B5EF4-FFF2-40B4-BE49-F238E27FC236}">
                <a16:creationId xmlns:a16="http://schemas.microsoft.com/office/drawing/2014/main" id="{3CC07F9D-81B4-CE1C-52CD-669BB3F7AF49}"/>
              </a:ext>
            </a:extLst>
          </p:cNvPr>
          <p:cNvPicPr>
            <a:picLocks noChangeAspect="1"/>
          </p:cNvPicPr>
          <p:nvPr/>
        </p:nvPicPr>
        <p:blipFill>
          <a:blip r:embed="rId2"/>
          <a:srcRect/>
          <a:stretch/>
        </p:blipFill>
        <p:spPr>
          <a:xfrm>
            <a:off x="2406203" y="2189984"/>
            <a:ext cx="7575305" cy="4261110"/>
          </a:xfrm>
          <a:prstGeom prst="rect">
            <a:avLst/>
          </a:prstGeom>
        </p:spPr>
      </p:pic>
    </p:spTree>
    <p:extLst>
      <p:ext uri="{BB962C8B-B14F-4D97-AF65-F5344CB8AC3E}">
        <p14:creationId xmlns:p14="http://schemas.microsoft.com/office/powerpoint/2010/main" val="855171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46C9-DA4B-F3FB-D48C-FA5A457B1975}"/>
              </a:ext>
            </a:extLst>
          </p:cNvPr>
          <p:cNvSpPr>
            <a:spLocks noGrp="1"/>
          </p:cNvSpPr>
          <p:nvPr>
            <p:ph type="title"/>
          </p:nvPr>
        </p:nvSpPr>
        <p:spPr>
          <a:xfrm>
            <a:off x="758952" y="800100"/>
            <a:ext cx="10671048" cy="874696"/>
          </a:xfrm>
        </p:spPr>
        <p:txBody>
          <a:bodyPr/>
          <a:lstStyle/>
          <a:p>
            <a:r>
              <a:rPr lang="en-US" dirty="0"/>
              <a:t>Booking details PAGE</a:t>
            </a:r>
            <a:endParaRPr lang="en-IN" dirty="0"/>
          </a:p>
        </p:txBody>
      </p:sp>
      <p:sp>
        <p:nvSpPr>
          <p:cNvPr id="3" name="Content Placeholder 2">
            <a:extLst>
              <a:ext uri="{FF2B5EF4-FFF2-40B4-BE49-F238E27FC236}">
                <a16:creationId xmlns:a16="http://schemas.microsoft.com/office/drawing/2014/main" id="{ABD2CB59-3865-4852-602C-322CE24C5726}"/>
              </a:ext>
            </a:extLst>
          </p:cNvPr>
          <p:cNvSpPr>
            <a:spLocks noGrp="1"/>
          </p:cNvSpPr>
          <p:nvPr>
            <p:ph sz="half" idx="1"/>
          </p:nvPr>
        </p:nvSpPr>
        <p:spPr/>
        <p:txBody>
          <a:bodyPr/>
          <a:lstStyle/>
          <a:p>
            <a:endParaRPr lang="en-IN" dirty="0"/>
          </a:p>
        </p:txBody>
      </p:sp>
      <p:sp>
        <p:nvSpPr>
          <p:cNvPr id="4" name="Footer Placeholder 3">
            <a:extLst>
              <a:ext uri="{FF2B5EF4-FFF2-40B4-BE49-F238E27FC236}">
                <a16:creationId xmlns:a16="http://schemas.microsoft.com/office/drawing/2014/main" id="{03CD104D-095C-28ED-C936-1486F6F7906C}"/>
              </a:ext>
            </a:extLst>
          </p:cNvPr>
          <p:cNvSpPr>
            <a:spLocks noGrp="1"/>
          </p:cNvSpPr>
          <p:nvPr>
            <p:ph type="ftr" sz="quarter" idx="11"/>
          </p:nvPr>
        </p:nvSpPr>
        <p:spPr/>
        <p:txBody>
          <a:bodyPr/>
          <a:lstStyle/>
          <a:p>
            <a:r>
              <a:rPr lang="en-US" dirty="0"/>
              <a:t>Salon Management  App </a:t>
            </a:r>
          </a:p>
        </p:txBody>
      </p:sp>
      <p:sp>
        <p:nvSpPr>
          <p:cNvPr id="5" name="Slide Number Placeholder 4">
            <a:extLst>
              <a:ext uri="{FF2B5EF4-FFF2-40B4-BE49-F238E27FC236}">
                <a16:creationId xmlns:a16="http://schemas.microsoft.com/office/drawing/2014/main" id="{DA8B902D-A8E7-8981-CC0A-4660F315ACFF}"/>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6" name="Picture 5">
            <a:extLst>
              <a:ext uri="{FF2B5EF4-FFF2-40B4-BE49-F238E27FC236}">
                <a16:creationId xmlns:a16="http://schemas.microsoft.com/office/drawing/2014/main" id="{3CC07F9D-81B4-CE1C-52CD-669BB3F7AF49}"/>
              </a:ext>
            </a:extLst>
          </p:cNvPr>
          <p:cNvPicPr>
            <a:picLocks noChangeAspect="1"/>
          </p:cNvPicPr>
          <p:nvPr/>
        </p:nvPicPr>
        <p:blipFill>
          <a:blip r:embed="rId2"/>
          <a:srcRect/>
          <a:stretch/>
        </p:blipFill>
        <p:spPr>
          <a:xfrm>
            <a:off x="2591899" y="2189984"/>
            <a:ext cx="7203912" cy="4261110"/>
          </a:xfrm>
          <a:prstGeom prst="rect">
            <a:avLst/>
          </a:prstGeom>
        </p:spPr>
      </p:pic>
    </p:spTree>
    <p:extLst>
      <p:ext uri="{BB962C8B-B14F-4D97-AF65-F5344CB8AC3E}">
        <p14:creationId xmlns:p14="http://schemas.microsoft.com/office/powerpoint/2010/main" val="1500862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94040E-BAD3-ECF3-75D2-9E6B9ABC7C2C}"/>
              </a:ext>
            </a:extLst>
          </p:cNvPr>
          <p:cNvSpPr>
            <a:spLocks noGrp="1"/>
          </p:cNvSpPr>
          <p:nvPr>
            <p:ph type="ctrTitle"/>
          </p:nvPr>
        </p:nvSpPr>
        <p:spPr>
          <a:xfrm>
            <a:off x="1222408" y="572703"/>
            <a:ext cx="5938788" cy="1410101"/>
          </a:xfrm>
        </p:spPr>
        <p:txBody>
          <a:bodyPr/>
          <a:lstStyle/>
          <a:p>
            <a:r>
              <a:rPr lang="en-US" b="1" dirty="0">
                <a:solidFill>
                  <a:schemeClr val="tx1"/>
                </a:solidFill>
              </a:rPr>
              <a:t>Conclusion</a:t>
            </a:r>
            <a:br>
              <a:rPr lang="en-US" b="1" dirty="0">
                <a:solidFill>
                  <a:schemeClr val="tx1"/>
                </a:solidFill>
              </a:rPr>
            </a:br>
            <a:endParaRPr lang="en-IN" dirty="0">
              <a:solidFill>
                <a:schemeClr val="tx1"/>
              </a:solidFill>
            </a:endParaRPr>
          </a:p>
        </p:txBody>
      </p:sp>
      <p:sp>
        <p:nvSpPr>
          <p:cNvPr id="4" name="Subtitle 3">
            <a:extLst>
              <a:ext uri="{FF2B5EF4-FFF2-40B4-BE49-F238E27FC236}">
                <a16:creationId xmlns:a16="http://schemas.microsoft.com/office/drawing/2014/main" id="{2E575BAF-71F3-768C-CE79-A2CDB2F5F114}"/>
              </a:ext>
            </a:extLst>
          </p:cNvPr>
          <p:cNvSpPr>
            <a:spLocks noGrp="1"/>
          </p:cNvSpPr>
          <p:nvPr>
            <p:ph type="subTitle" idx="1"/>
          </p:nvPr>
        </p:nvSpPr>
        <p:spPr>
          <a:xfrm>
            <a:off x="972151" y="1982804"/>
            <a:ext cx="6439301" cy="4302491"/>
          </a:xfrm>
        </p:spPr>
        <p:txBody>
          <a:bodyPr/>
          <a:lstStyle/>
          <a:p>
            <a:pPr marL="342900" indent="-342900">
              <a:buFont typeface="Arial" panose="020B0604020202020204" pitchFamily="34" charset="0"/>
              <a:buChar char="•"/>
            </a:pPr>
            <a:r>
              <a:rPr lang="en-US" sz="2200" dirty="0">
                <a:solidFill>
                  <a:schemeClr val="tx1"/>
                </a:solidFill>
              </a:rPr>
              <a:t>In conclusion, the Saloon Management App Mini Project is a valuable tool for salon owners who want to manage their business more efficiently.</a:t>
            </a:r>
          </a:p>
          <a:p>
            <a:endParaRPr lang="en-US" sz="2200" dirty="0">
              <a:solidFill>
                <a:schemeClr val="tx1"/>
              </a:solidFill>
            </a:endParaRPr>
          </a:p>
          <a:p>
            <a:pPr marL="342900" indent="-342900">
              <a:buFont typeface="Arial" panose="020B0604020202020204" pitchFamily="34" charset="0"/>
              <a:buChar char="•"/>
            </a:pPr>
            <a:r>
              <a:rPr lang="en-US" sz="2200" dirty="0">
                <a:solidFill>
                  <a:schemeClr val="tx1"/>
                </a:solidFill>
              </a:rPr>
              <a:t> The app offers a range of features that help salon owners stay organized, save time, and make better business decisions.</a:t>
            </a:r>
          </a:p>
          <a:p>
            <a:pPr marL="342900" indent="-342900">
              <a:buFont typeface="Arial" panose="020B0604020202020204" pitchFamily="34" charset="0"/>
              <a:buChar char="•"/>
            </a:pPr>
            <a:endParaRPr lang="en-US" sz="2200" dirty="0">
              <a:solidFill>
                <a:schemeClr val="tx1"/>
              </a:solidFill>
            </a:endParaRPr>
          </a:p>
          <a:p>
            <a:pPr marL="342900" indent="-342900">
              <a:buFont typeface="Arial" panose="020B0604020202020204" pitchFamily="34" charset="0"/>
              <a:buChar char="•"/>
            </a:pPr>
            <a:r>
              <a:rPr lang="en-US" sz="2200" dirty="0">
                <a:solidFill>
                  <a:schemeClr val="tx1"/>
                </a:solidFill>
              </a:rPr>
              <a:t>Developing this app was a challenging but rewarding experience for the team. Iam proud to present this application that has the potential to make a real difference in the salon industry.</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4294967295"/>
          </p:nvPr>
        </p:nvSpPr>
        <p:spPr>
          <a:xfrm>
            <a:off x="11204575" y="457200"/>
            <a:ext cx="987425" cy="274638"/>
          </a:xfrm>
        </p:spPr>
        <p:txBody>
          <a:bodyPr/>
          <a:lstStyle/>
          <a:p>
            <a:fld id="{48F63A3B-78C7-47BE-AE5E-E10140E04643}" type="slidenum">
              <a:rPr lang="en-US" smtClean="0">
                <a:solidFill>
                  <a:schemeClr val="tx1"/>
                </a:solidFill>
              </a:rPr>
              <a:t>14</a:t>
            </a:fld>
            <a:endParaRPr lang="en-US" dirty="0">
              <a:solidFill>
                <a:schemeClr val="tx1"/>
              </a:solidFill>
            </a:endParaRPr>
          </a:p>
        </p:txBody>
      </p:sp>
    </p:spTree>
    <p:extLst>
      <p:ext uri="{BB962C8B-B14F-4D97-AF65-F5344CB8AC3E}">
        <p14:creationId xmlns:p14="http://schemas.microsoft.com/office/powerpoint/2010/main" val="1760044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1414914"/>
            <a:ext cx="6766560" cy="2014086"/>
          </a:xfrm>
        </p:spPr>
        <p:txBody>
          <a:bodyPr/>
          <a:lstStyle/>
          <a:p>
            <a:r>
              <a:rPr lang="en-US" sz="6600" dirty="0">
                <a:solidFill>
                  <a:schemeClr val="tx1"/>
                </a:solidFill>
              </a:rPr>
              <a:t>Thank you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732546" y="3803904"/>
            <a:ext cx="5655805" cy="941351"/>
          </a:xfrm>
        </p:spPr>
        <p:txBody>
          <a:bodyPr/>
          <a:lstStyle/>
          <a:p>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Salon Management  App </a:t>
            </a:r>
          </a:p>
        </p:txBody>
      </p:sp>
    </p:spTree>
    <p:extLst>
      <p:ext uri="{BB962C8B-B14F-4D97-AF65-F5344CB8AC3E}">
        <p14:creationId xmlns:p14="http://schemas.microsoft.com/office/powerpoint/2010/main" val="94818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510139"/>
            <a:ext cx="7904266" cy="1270535"/>
          </a:xfrm>
        </p:spPr>
        <p:txBody>
          <a:bodyPr/>
          <a:lstStyle/>
          <a:p>
            <a:r>
              <a:rPr lang="en-US" sz="4800" dirty="0">
                <a:solidFill>
                  <a:schemeClr val="tx1"/>
                </a:solidFill>
              </a:rPr>
              <a:t>Contents :</a:t>
            </a:r>
            <a:endParaRPr lang="en-US" sz="4800" b="1" dirty="0">
              <a:solidFill>
                <a:schemeClr val="tx1"/>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1549667"/>
            <a:ext cx="5151441" cy="4726005"/>
          </a:xfrm>
        </p:spPr>
        <p:txBody>
          <a:bodyPr/>
          <a:lstStyle/>
          <a:p>
            <a:pPr marL="571500" indent="-571500">
              <a:buFont typeface="Arial" panose="020B0604020202020204" pitchFamily="34" charset="0"/>
              <a:buChar char="•"/>
            </a:pPr>
            <a:r>
              <a:rPr lang="en-US" sz="2500" b="1" dirty="0">
                <a:solidFill>
                  <a:schemeClr val="tx1"/>
                </a:solidFill>
              </a:rPr>
              <a:t>Overview / Abstract  </a:t>
            </a:r>
          </a:p>
          <a:p>
            <a:pPr marL="571500" indent="-571500">
              <a:buFont typeface="Arial" panose="020B0604020202020204" pitchFamily="34" charset="0"/>
              <a:buChar char="•"/>
            </a:pPr>
            <a:r>
              <a:rPr lang="en-US" sz="2500" b="1" dirty="0">
                <a:solidFill>
                  <a:schemeClr val="tx1"/>
                </a:solidFill>
              </a:rPr>
              <a:t>Project requirements </a:t>
            </a:r>
          </a:p>
          <a:p>
            <a:pPr marL="571500" indent="-571500">
              <a:buFont typeface="Arial" panose="020B0604020202020204" pitchFamily="34" charset="0"/>
              <a:buChar char="•"/>
            </a:pPr>
            <a:r>
              <a:rPr lang="en-US" sz="2500" b="1" dirty="0">
                <a:solidFill>
                  <a:schemeClr val="tx1"/>
                </a:solidFill>
              </a:rPr>
              <a:t>Features and highlights </a:t>
            </a:r>
          </a:p>
          <a:p>
            <a:pPr marL="571500" indent="-571500">
              <a:buFont typeface="Arial" panose="020B0604020202020204" pitchFamily="34" charset="0"/>
              <a:buChar char="•"/>
            </a:pPr>
            <a:r>
              <a:rPr lang="en-US" sz="2500" b="1" dirty="0">
                <a:solidFill>
                  <a:schemeClr val="tx1"/>
                </a:solidFill>
              </a:rPr>
              <a:t>Technical aspects</a:t>
            </a:r>
          </a:p>
          <a:p>
            <a:pPr marL="571500" indent="-571500">
              <a:buFont typeface="Arial" panose="020B0604020202020204" pitchFamily="34" charset="0"/>
              <a:buChar char="•"/>
            </a:pPr>
            <a:r>
              <a:rPr lang="en-US" sz="2500" b="1" dirty="0">
                <a:solidFill>
                  <a:schemeClr val="tx1"/>
                </a:solidFill>
              </a:rPr>
              <a:t>Challenges faced </a:t>
            </a:r>
          </a:p>
          <a:p>
            <a:pPr marL="571500" indent="-571500">
              <a:buFont typeface="Arial" panose="020B0604020202020204" pitchFamily="34" charset="0"/>
              <a:buChar char="•"/>
            </a:pPr>
            <a:r>
              <a:rPr lang="en-US" sz="2500" b="1" dirty="0">
                <a:solidFill>
                  <a:schemeClr val="tx1"/>
                </a:solidFill>
              </a:rPr>
              <a:t>Future enhancements </a:t>
            </a:r>
          </a:p>
          <a:p>
            <a:pPr marL="571500" indent="-571500">
              <a:buFont typeface="Arial" panose="020B0604020202020204" pitchFamily="34" charset="0"/>
              <a:buChar char="•"/>
            </a:pPr>
            <a:r>
              <a:rPr lang="en-US" sz="2500" b="1" dirty="0">
                <a:solidFill>
                  <a:schemeClr val="tx1"/>
                </a:solidFill>
              </a:rPr>
              <a:t>Screenshots </a:t>
            </a:r>
          </a:p>
          <a:p>
            <a:pPr marL="571500" indent="-571500">
              <a:buFont typeface="Arial" panose="020B0604020202020204" pitchFamily="34" charset="0"/>
              <a:buChar char="•"/>
            </a:pPr>
            <a:r>
              <a:rPr lang="en-US" sz="2500" b="1" dirty="0">
                <a:solidFill>
                  <a:schemeClr val="tx1"/>
                </a:solidFill>
              </a:rPr>
              <a:t>Conclusion</a:t>
            </a:r>
          </a:p>
        </p:txBody>
      </p:sp>
    </p:spTree>
    <p:extLst>
      <p:ext uri="{BB962C8B-B14F-4D97-AF65-F5344CB8AC3E}">
        <p14:creationId xmlns:p14="http://schemas.microsoft.com/office/powerpoint/2010/main" val="2045029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5701-03DE-C5E9-5590-FADD183BA479}"/>
              </a:ext>
            </a:extLst>
          </p:cNvPr>
          <p:cNvSpPr>
            <a:spLocks noGrp="1"/>
          </p:cNvSpPr>
          <p:nvPr>
            <p:ph type="title"/>
          </p:nvPr>
        </p:nvSpPr>
        <p:spPr>
          <a:xfrm>
            <a:off x="4224528" y="490888"/>
            <a:ext cx="6766560" cy="933651"/>
          </a:xfrm>
        </p:spPr>
        <p:txBody>
          <a:bodyPr/>
          <a:lstStyle/>
          <a:p>
            <a:r>
              <a:rPr lang="en-US" sz="4400" b="0" dirty="0">
                <a:solidFill>
                  <a:schemeClr val="tx1"/>
                </a:solidFill>
              </a:rPr>
              <a:t>Overview</a:t>
            </a:r>
            <a:br>
              <a:rPr lang="en-US" b="0" dirty="0">
                <a:solidFill>
                  <a:schemeClr val="tx1"/>
                </a:solidFill>
              </a:rPr>
            </a:br>
            <a:endParaRPr lang="en-IN" b="0" dirty="0">
              <a:solidFill>
                <a:schemeClr val="tx1"/>
              </a:solidFill>
            </a:endParaRPr>
          </a:p>
        </p:txBody>
      </p:sp>
      <p:sp>
        <p:nvSpPr>
          <p:cNvPr id="3" name="Content Placeholder 2">
            <a:extLst>
              <a:ext uri="{FF2B5EF4-FFF2-40B4-BE49-F238E27FC236}">
                <a16:creationId xmlns:a16="http://schemas.microsoft.com/office/drawing/2014/main" id="{4A1D184B-82ED-FA9B-9F61-DC18A649F451}"/>
              </a:ext>
            </a:extLst>
          </p:cNvPr>
          <p:cNvSpPr>
            <a:spLocks noGrp="1"/>
          </p:cNvSpPr>
          <p:nvPr>
            <p:ph idx="1"/>
          </p:nvPr>
        </p:nvSpPr>
        <p:spPr>
          <a:xfrm>
            <a:off x="4224528" y="1578543"/>
            <a:ext cx="7395544" cy="4788569"/>
          </a:xfrm>
        </p:spPr>
        <p:txBody>
          <a:bodyPr>
            <a:normAutofit/>
          </a:bodyPr>
          <a:lstStyle/>
          <a:p>
            <a:pPr marL="342900" indent="-342900">
              <a:buFont typeface="Arial" panose="020B0604020202020204" pitchFamily="34" charset="0"/>
              <a:buChar char="•"/>
            </a:pPr>
            <a:r>
              <a:rPr lang="en-US" sz="2200" dirty="0">
                <a:solidFill>
                  <a:schemeClr val="tx1"/>
                </a:solidFill>
              </a:rPr>
              <a:t>What is this Project : This is a web-based application designed to help</a:t>
            </a:r>
            <a:r>
              <a:rPr lang="en-US" sz="2200" b="1" dirty="0">
                <a:solidFill>
                  <a:schemeClr val="tx1"/>
                </a:solidFill>
              </a:rPr>
              <a:t> salon owners manage their business more efficiently.</a:t>
            </a:r>
          </a:p>
          <a:p>
            <a:r>
              <a:rPr lang="en-US" sz="2200" dirty="0">
                <a:solidFill>
                  <a:schemeClr val="tx1"/>
                </a:solidFill>
              </a:rPr>
              <a:t> </a:t>
            </a:r>
          </a:p>
          <a:p>
            <a:pPr marL="342900" indent="-342900">
              <a:buFont typeface="Arial" panose="020B0604020202020204" pitchFamily="34" charset="0"/>
              <a:buChar char="•"/>
            </a:pPr>
            <a:r>
              <a:rPr lang="en-US" sz="2200" dirty="0">
                <a:solidFill>
                  <a:schemeClr val="tx1"/>
                </a:solidFill>
              </a:rPr>
              <a:t>Where is the Use : helpful for Salon owners can </a:t>
            </a:r>
            <a:r>
              <a:rPr lang="en-US" sz="2200" b="1" dirty="0">
                <a:solidFill>
                  <a:schemeClr val="tx1"/>
                </a:solidFill>
              </a:rPr>
              <a:t>keep track of customers appointments</a:t>
            </a:r>
            <a:r>
              <a:rPr lang="en-US" sz="2200" dirty="0">
                <a:solidFill>
                  <a:schemeClr val="tx1"/>
                </a:solidFill>
              </a:rPr>
              <a:t> and staff schedules.</a:t>
            </a:r>
          </a:p>
          <a:p>
            <a:endParaRPr lang="en-US" sz="2200" dirty="0">
              <a:solidFill>
                <a:schemeClr val="tx1"/>
              </a:solidFill>
            </a:endParaRPr>
          </a:p>
          <a:p>
            <a:pPr marL="342900" indent="-342900">
              <a:buFont typeface="Arial" panose="020B0604020202020204" pitchFamily="34" charset="0"/>
              <a:buChar char="•"/>
            </a:pPr>
            <a:r>
              <a:rPr lang="en-US" sz="2200" dirty="0">
                <a:solidFill>
                  <a:schemeClr val="tx1"/>
                </a:solidFill>
              </a:rPr>
              <a:t>What is the Reason : the </a:t>
            </a:r>
            <a:r>
              <a:rPr lang="en-US" sz="2200" b="1" dirty="0">
                <a:solidFill>
                  <a:schemeClr val="tx1"/>
                </a:solidFill>
              </a:rPr>
              <a:t>problems identified in the traditional salons in the initial stages of the project. </a:t>
            </a:r>
          </a:p>
          <a:p>
            <a:endParaRPr lang="en-US" sz="2200" dirty="0">
              <a:solidFill>
                <a:schemeClr val="tx1"/>
              </a:solidFill>
            </a:endParaRPr>
          </a:p>
          <a:p>
            <a:pPr marL="342900" indent="-342900">
              <a:buFont typeface="Arial" panose="020B0604020202020204" pitchFamily="34" charset="0"/>
              <a:buChar char="•"/>
            </a:pPr>
            <a:r>
              <a:rPr lang="en-US" sz="2200" dirty="0">
                <a:solidFill>
                  <a:schemeClr val="tx1"/>
                </a:solidFill>
              </a:rPr>
              <a:t>Who do we Aim : develop an application that would be </a:t>
            </a:r>
            <a:r>
              <a:rPr lang="en-US" sz="2200" b="1" dirty="0">
                <a:solidFill>
                  <a:schemeClr val="tx1"/>
                </a:solidFill>
              </a:rPr>
              <a:t>useful to small business owners</a:t>
            </a:r>
            <a:r>
              <a:rPr lang="en-US" sz="2200" dirty="0">
                <a:solidFill>
                  <a:schemeClr val="tx1"/>
                </a:solidFill>
              </a:rPr>
              <a:t> in the salon industry.</a:t>
            </a:r>
          </a:p>
          <a:p>
            <a:pPr marL="342900" indent="-342900">
              <a:buFont typeface="Arial" panose="020B0604020202020204" pitchFamily="34" charset="0"/>
              <a:buChar char="•"/>
            </a:pPr>
            <a:endParaRPr lang="en-IN" sz="2400" dirty="0">
              <a:solidFill>
                <a:schemeClr val="tx1"/>
              </a:solidFill>
            </a:endParaRPr>
          </a:p>
        </p:txBody>
      </p:sp>
    </p:spTree>
    <p:extLst>
      <p:ext uri="{BB962C8B-B14F-4D97-AF65-F5344CB8AC3E}">
        <p14:creationId xmlns:p14="http://schemas.microsoft.com/office/powerpoint/2010/main" val="2899295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638746" y="1260909"/>
            <a:ext cx="6400800" cy="1800790"/>
          </a:xfrm>
        </p:spPr>
        <p:txBody>
          <a:bodyPr/>
          <a:lstStyle/>
          <a:p>
            <a:r>
              <a:rPr lang="en-US" sz="4400" b="1" dirty="0">
                <a:solidFill>
                  <a:schemeClr val="tx1"/>
                </a:solidFill>
                <a:latin typeface="Arial Black" panose="020B0604020202020204" pitchFamily="34" charset="0"/>
                <a:cs typeface="Arial Black" panose="020B0604020202020204" pitchFamily="34" charset="0"/>
              </a:rPr>
              <a:t>Project requirements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4071485" y="3061699"/>
            <a:ext cx="4977685" cy="2892176"/>
          </a:xfrm>
        </p:spPr>
        <p:txBody>
          <a:bodyPr/>
          <a:lstStyle/>
          <a:p>
            <a:pPr algn="l"/>
            <a:r>
              <a:rPr lang="en-US" sz="2000" dirty="0">
                <a:solidFill>
                  <a:schemeClr val="tx1"/>
                </a:solidFill>
                <a:latin typeface="Sabon Next LT" panose="02000500000000000000" pitchFamily="2" charset="0"/>
                <a:cs typeface="Sabon Next LT" panose="02000500000000000000" pitchFamily="2" charset="0"/>
              </a:rPr>
              <a:t>User Authentication</a:t>
            </a:r>
          </a:p>
          <a:p>
            <a:pPr algn="l"/>
            <a:endParaRPr lang="en-US" sz="2000" dirty="0">
              <a:solidFill>
                <a:schemeClr val="tx1"/>
              </a:solidFill>
              <a:latin typeface="Sabon Next LT" panose="02000500000000000000" pitchFamily="2" charset="0"/>
              <a:cs typeface="Sabon Next LT" panose="02000500000000000000" pitchFamily="2" charset="0"/>
            </a:endParaRPr>
          </a:p>
          <a:p>
            <a:pPr algn="l"/>
            <a:r>
              <a:rPr lang="en-US" sz="2000" dirty="0">
                <a:solidFill>
                  <a:schemeClr val="tx1"/>
                </a:solidFill>
                <a:latin typeface="Sabon Next LT" panose="02000500000000000000" pitchFamily="2" charset="0"/>
                <a:cs typeface="Sabon Next LT" panose="02000500000000000000" pitchFamily="2" charset="0"/>
              </a:rPr>
              <a:t>Appointment Booking</a:t>
            </a:r>
          </a:p>
          <a:p>
            <a:pPr algn="l"/>
            <a:endParaRPr lang="en-US" sz="2000" dirty="0">
              <a:solidFill>
                <a:schemeClr val="tx1"/>
              </a:solidFill>
              <a:latin typeface="Sabon Next LT" panose="02000500000000000000" pitchFamily="2" charset="0"/>
              <a:cs typeface="Sabon Next LT" panose="02000500000000000000" pitchFamily="2" charset="0"/>
            </a:endParaRPr>
          </a:p>
          <a:p>
            <a:pPr algn="l"/>
            <a:r>
              <a:rPr lang="en-US" sz="2000" dirty="0">
                <a:solidFill>
                  <a:schemeClr val="tx1"/>
                </a:solidFill>
                <a:latin typeface="Sabon Next LT" panose="02000500000000000000" pitchFamily="2" charset="0"/>
                <a:cs typeface="Sabon Next LT" panose="02000500000000000000" pitchFamily="2" charset="0"/>
              </a:rPr>
              <a:t>Service Management</a:t>
            </a:r>
          </a:p>
          <a:p>
            <a:pPr algn="l"/>
            <a:endParaRPr lang="en-US" sz="2000" dirty="0">
              <a:solidFill>
                <a:schemeClr val="tx1"/>
              </a:solidFill>
              <a:latin typeface="Sabon Next LT" panose="02000500000000000000" pitchFamily="2" charset="0"/>
              <a:cs typeface="Sabon Next LT" panose="02000500000000000000" pitchFamily="2" charset="0"/>
            </a:endParaRPr>
          </a:p>
          <a:p>
            <a:pPr algn="l"/>
            <a:r>
              <a:rPr lang="en-US" sz="2000" dirty="0">
                <a:solidFill>
                  <a:schemeClr val="tx1"/>
                </a:solidFill>
                <a:latin typeface="Sabon Next LT" panose="02000500000000000000" pitchFamily="2" charset="0"/>
                <a:cs typeface="Sabon Next LT" panose="02000500000000000000" pitchFamily="2" charset="0"/>
              </a:rPr>
              <a:t>Responsive Design</a:t>
            </a:r>
          </a:p>
          <a:p>
            <a:pPr algn="l"/>
            <a:endParaRPr lang="en-US" sz="2000" dirty="0">
              <a:solidFill>
                <a:schemeClr val="tx1"/>
              </a:solidFill>
              <a:latin typeface="Sabon Next LT" panose="02000500000000000000" pitchFamily="2" charset="0"/>
              <a:cs typeface="Sabon Next LT" panose="02000500000000000000" pitchFamily="2" charset="0"/>
            </a:endParaRPr>
          </a:p>
          <a:p>
            <a:pPr algn="l"/>
            <a:r>
              <a:rPr lang="en-US" sz="2000" dirty="0">
                <a:solidFill>
                  <a:schemeClr val="tx1"/>
                </a:solidFill>
                <a:latin typeface="Sabon Next LT" panose="02000500000000000000" pitchFamily="2" charset="0"/>
                <a:cs typeface="Sabon Next LT" panose="02000500000000000000" pitchFamily="2" charset="0"/>
              </a:rPr>
              <a:t>Data Backup and Security</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F1341-1C9A-D2DE-363A-05F71F8D4E1F}"/>
              </a:ext>
            </a:extLst>
          </p:cNvPr>
          <p:cNvSpPr>
            <a:spLocks noGrp="1"/>
          </p:cNvSpPr>
          <p:nvPr>
            <p:ph type="title"/>
          </p:nvPr>
        </p:nvSpPr>
        <p:spPr>
          <a:xfrm>
            <a:off x="4051273" y="344424"/>
            <a:ext cx="7898847" cy="1205243"/>
          </a:xfrm>
        </p:spPr>
        <p:txBody>
          <a:bodyPr/>
          <a:lstStyle/>
          <a:p>
            <a:r>
              <a:rPr lang="en-US" sz="3200" b="1" dirty="0">
                <a:solidFill>
                  <a:schemeClr val="tx1"/>
                </a:solidFill>
              </a:rPr>
              <a:t>Features and highlights</a:t>
            </a:r>
            <a:endParaRPr lang="en-IN" sz="3200" dirty="0">
              <a:solidFill>
                <a:schemeClr val="tx1"/>
              </a:solidFill>
            </a:endParaRPr>
          </a:p>
        </p:txBody>
      </p:sp>
      <p:sp>
        <p:nvSpPr>
          <p:cNvPr id="3" name="Content Placeholder 2">
            <a:extLst>
              <a:ext uri="{FF2B5EF4-FFF2-40B4-BE49-F238E27FC236}">
                <a16:creationId xmlns:a16="http://schemas.microsoft.com/office/drawing/2014/main" id="{66821B54-3723-2CD2-C40B-AA33AEDBF321}"/>
              </a:ext>
            </a:extLst>
          </p:cNvPr>
          <p:cNvSpPr>
            <a:spLocks noGrp="1"/>
          </p:cNvSpPr>
          <p:nvPr>
            <p:ph idx="1"/>
          </p:nvPr>
        </p:nvSpPr>
        <p:spPr>
          <a:xfrm>
            <a:off x="4051274" y="1405287"/>
            <a:ext cx="7412414" cy="4793382"/>
          </a:xfrm>
        </p:spPr>
        <p:txBody>
          <a:bodyPr>
            <a:normAutofit fontScale="92500" lnSpcReduction="10000"/>
          </a:bodyPr>
          <a:lstStyle/>
          <a:p>
            <a:r>
              <a:rPr lang="en-US" sz="2400" dirty="0">
                <a:solidFill>
                  <a:schemeClr val="tx1"/>
                </a:solidFill>
              </a:rPr>
              <a:t>The Saloon Management App has several key features that make it an essential tool for salon owners:</a:t>
            </a:r>
          </a:p>
          <a:p>
            <a:endParaRPr lang="en-US" sz="2400" dirty="0">
              <a:solidFill>
                <a:schemeClr val="tx1"/>
              </a:solidFill>
            </a:endParaRPr>
          </a:p>
          <a:p>
            <a:pPr marL="342900" indent="-342900">
              <a:buFont typeface="Arial" panose="020B0604020202020204" pitchFamily="34" charset="0"/>
              <a:buChar char="•"/>
            </a:pPr>
            <a:r>
              <a:rPr lang="en-US" sz="2400" dirty="0">
                <a:solidFill>
                  <a:schemeClr val="tx1"/>
                </a:solidFill>
              </a:rPr>
              <a:t>The Database has been designed to be </a:t>
            </a:r>
            <a:r>
              <a:rPr lang="en-US" sz="2400" b="1" dirty="0">
                <a:solidFill>
                  <a:schemeClr val="tx1"/>
                </a:solidFill>
              </a:rPr>
              <a:t>easy to navigate. The dashboard</a:t>
            </a:r>
            <a:r>
              <a:rPr lang="en-US" sz="2400" dirty="0">
                <a:solidFill>
                  <a:schemeClr val="tx1"/>
                </a:solidFill>
              </a:rPr>
              <a:t> provides an overview of all the important information, such as upcoming appointments and inventory levels.</a:t>
            </a:r>
          </a:p>
          <a:p>
            <a:endParaRPr lang="en-US" sz="2400" dirty="0">
              <a:solidFill>
                <a:schemeClr val="tx1"/>
              </a:solidFill>
            </a:endParaRPr>
          </a:p>
          <a:p>
            <a:pPr marL="342900" indent="-342900">
              <a:buFont typeface="Arial" panose="020B0604020202020204" pitchFamily="34" charset="0"/>
              <a:buChar char="•"/>
            </a:pPr>
            <a:r>
              <a:rPr lang="en-US" sz="2400" dirty="0">
                <a:solidFill>
                  <a:schemeClr val="tx1"/>
                </a:solidFill>
              </a:rPr>
              <a:t>One of the most important features is the appointment booking experience itself </a:t>
            </a:r>
            <a:r>
              <a:rPr lang="en-US" sz="2400" b="1" dirty="0">
                <a:solidFill>
                  <a:schemeClr val="tx1"/>
                </a:solidFill>
              </a:rPr>
              <a:t>integrated with social media.</a:t>
            </a:r>
          </a:p>
          <a:p>
            <a:endParaRPr lang="en-US" sz="2400" dirty="0">
              <a:solidFill>
                <a:schemeClr val="tx1"/>
              </a:solidFill>
            </a:endParaRPr>
          </a:p>
          <a:p>
            <a:pPr marL="342900" indent="-342900">
              <a:buFont typeface="Arial" panose="020B0604020202020204" pitchFamily="34" charset="0"/>
              <a:buChar char="•"/>
            </a:pPr>
            <a:r>
              <a:rPr lang="en-US" sz="2400" dirty="0">
                <a:solidFill>
                  <a:schemeClr val="tx1"/>
                </a:solidFill>
              </a:rPr>
              <a:t>This web app allows salon owners to easily </a:t>
            </a:r>
            <a:r>
              <a:rPr lang="en-US" sz="2400" b="1" dirty="0">
                <a:solidFill>
                  <a:schemeClr val="tx1"/>
                </a:solidFill>
              </a:rPr>
              <a:t>schedule appointments with clients</a:t>
            </a:r>
            <a:r>
              <a:rPr lang="en-US" sz="2400" dirty="0">
                <a:solidFill>
                  <a:schemeClr val="tx1"/>
                </a:solidFill>
              </a:rPr>
              <a:t> and ensure that the customers to be on time to receive the necessary services.</a:t>
            </a:r>
          </a:p>
        </p:txBody>
      </p:sp>
    </p:spTree>
    <p:extLst>
      <p:ext uri="{BB962C8B-B14F-4D97-AF65-F5344CB8AC3E}">
        <p14:creationId xmlns:p14="http://schemas.microsoft.com/office/powerpoint/2010/main" val="450727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C7AC5-A6A7-80F3-BFC9-D3121DD8DB49}"/>
              </a:ext>
            </a:extLst>
          </p:cNvPr>
          <p:cNvSpPr>
            <a:spLocks noGrp="1"/>
          </p:cNvSpPr>
          <p:nvPr>
            <p:ph type="title"/>
          </p:nvPr>
        </p:nvSpPr>
        <p:spPr>
          <a:xfrm>
            <a:off x="4224528" y="476932"/>
            <a:ext cx="6766560" cy="768096"/>
          </a:xfrm>
        </p:spPr>
        <p:txBody>
          <a:bodyPr/>
          <a:lstStyle/>
          <a:p>
            <a:br>
              <a:rPr lang="en-US" b="1" dirty="0">
                <a:solidFill>
                  <a:schemeClr val="tx1"/>
                </a:solidFill>
              </a:rPr>
            </a:br>
            <a:endParaRPr lang="en-IN" dirty="0">
              <a:solidFill>
                <a:schemeClr val="tx1"/>
              </a:solidFill>
            </a:endParaRPr>
          </a:p>
        </p:txBody>
      </p:sp>
      <p:sp>
        <p:nvSpPr>
          <p:cNvPr id="3" name="Content Placeholder 2">
            <a:extLst>
              <a:ext uri="{FF2B5EF4-FFF2-40B4-BE49-F238E27FC236}">
                <a16:creationId xmlns:a16="http://schemas.microsoft.com/office/drawing/2014/main" id="{51797255-05CB-257B-461E-7505064442E5}"/>
              </a:ext>
            </a:extLst>
          </p:cNvPr>
          <p:cNvSpPr>
            <a:spLocks noGrp="1"/>
          </p:cNvSpPr>
          <p:nvPr>
            <p:ph idx="1"/>
          </p:nvPr>
        </p:nvSpPr>
        <p:spPr>
          <a:xfrm>
            <a:off x="3869356" y="1443789"/>
            <a:ext cx="7883090" cy="5120642"/>
          </a:xfrm>
        </p:spPr>
        <p:txBody>
          <a:bodyPr>
            <a:noAutofit/>
          </a:bodyPr>
          <a:lstStyle/>
          <a:p>
            <a:pPr marL="342900" indent="-342900">
              <a:buFont typeface="Arial" panose="020B0604020202020204" pitchFamily="34" charset="0"/>
              <a:buChar char="•"/>
            </a:pPr>
            <a:endParaRPr lang="en-US" sz="2200" dirty="0">
              <a:solidFill>
                <a:schemeClr val="tx1"/>
              </a:solidFill>
            </a:endParaRPr>
          </a:p>
          <a:p>
            <a:pPr marL="342900" indent="-342900">
              <a:buFont typeface="Arial" panose="020B0604020202020204" pitchFamily="34" charset="0"/>
              <a:buChar char="•"/>
            </a:pPr>
            <a:r>
              <a:rPr lang="en-US" sz="2200" dirty="0">
                <a:solidFill>
                  <a:schemeClr val="tx1"/>
                </a:solidFill>
              </a:rPr>
              <a:t>It helps them </a:t>
            </a:r>
            <a:r>
              <a:rPr lang="en-US" sz="2200" b="1" dirty="0">
                <a:solidFill>
                  <a:schemeClr val="tx1"/>
                </a:solidFill>
              </a:rPr>
              <a:t>save time by automating many of the tasks</a:t>
            </a:r>
            <a:r>
              <a:rPr lang="en-US" sz="2200" dirty="0">
                <a:solidFill>
                  <a:schemeClr val="tx1"/>
                </a:solidFill>
              </a:rPr>
              <a:t> that would otherwise need to be done manually. This means that they can </a:t>
            </a:r>
            <a:r>
              <a:rPr lang="en-US" sz="2200" b="1" dirty="0">
                <a:solidFill>
                  <a:schemeClr val="tx1"/>
                </a:solidFill>
              </a:rPr>
              <a:t>focus on providing high-quality services</a:t>
            </a:r>
            <a:r>
              <a:rPr lang="en-US" sz="2200" dirty="0">
                <a:solidFill>
                  <a:schemeClr val="tx1"/>
                </a:solidFill>
              </a:rPr>
              <a:t> to their clients.</a:t>
            </a:r>
          </a:p>
          <a:p>
            <a:pPr marL="342900" indent="-342900">
              <a:buFont typeface="Arial" panose="020B0604020202020204" pitchFamily="34" charset="0"/>
              <a:buChar char="•"/>
            </a:pPr>
            <a:endParaRPr lang="en-US" sz="2200" dirty="0">
              <a:solidFill>
                <a:schemeClr val="tx1"/>
              </a:solidFill>
            </a:endParaRPr>
          </a:p>
          <a:p>
            <a:pPr marL="342900" indent="-342900">
              <a:buFont typeface="Arial" panose="020B0604020202020204" pitchFamily="34" charset="0"/>
              <a:buChar char="•"/>
            </a:pPr>
            <a:r>
              <a:rPr lang="en-US" sz="2200" dirty="0">
                <a:solidFill>
                  <a:schemeClr val="tx1"/>
                </a:solidFill>
              </a:rPr>
              <a:t>Helpful for  salon owners  to </a:t>
            </a:r>
            <a:r>
              <a:rPr lang="en-US" sz="2200" b="1" dirty="0">
                <a:solidFill>
                  <a:schemeClr val="tx1"/>
                </a:solidFill>
              </a:rPr>
              <a:t>stay organized </a:t>
            </a:r>
            <a:r>
              <a:rPr lang="en-US" sz="2200" dirty="0">
                <a:solidFill>
                  <a:schemeClr val="tx1"/>
                </a:solidFill>
              </a:rPr>
              <a:t>and keep track of important information like bookings, missed appointments</a:t>
            </a:r>
          </a:p>
          <a:p>
            <a:endParaRPr lang="en-US" sz="2200" dirty="0">
              <a:solidFill>
                <a:schemeClr val="tx1"/>
              </a:solidFill>
            </a:endParaRPr>
          </a:p>
          <a:p>
            <a:pPr marL="342900" indent="-342900">
              <a:buFont typeface="Arial" panose="020B0604020202020204" pitchFamily="34" charset="0"/>
              <a:buChar char="•"/>
            </a:pPr>
            <a:r>
              <a:rPr lang="en-US" sz="2200" dirty="0">
                <a:solidFill>
                  <a:schemeClr val="tx1"/>
                </a:solidFill>
              </a:rPr>
              <a:t> Finally, the app helps salon owners make better business decisions by providing them with </a:t>
            </a:r>
            <a:r>
              <a:rPr lang="en-US" sz="2200" b="1" dirty="0">
                <a:solidFill>
                  <a:schemeClr val="tx1"/>
                </a:solidFill>
              </a:rPr>
              <a:t>real-time data</a:t>
            </a:r>
            <a:r>
              <a:rPr lang="en-US" sz="2200" dirty="0">
                <a:solidFill>
                  <a:schemeClr val="tx1"/>
                </a:solidFill>
              </a:rPr>
              <a:t> about their business performance.</a:t>
            </a:r>
          </a:p>
        </p:txBody>
      </p:sp>
    </p:spTree>
    <p:extLst>
      <p:ext uri="{BB962C8B-B14F-4D97-AF65-F5344CB8AC3E}">
        <p14:creationId xmlns:p14="http://schemas.microsoft.com/office/powerpoint/2010/main" val="942422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4B25-7302-E06A-79DE-7667C1EE5F47}"/>
              </a:ext>
            </a:extLst>
          </p:cNvPr>
          <p:cNvSpPr>
            <a:spLocks noGrp="1"/>
          </p:cNvSpPr>
          <p:nvPr>
            <p:ph type="title"/>
          </p:nvPr>
        </p:nvSpPr>
        <p:spPr>
          <a:xfrm>
            <a:off x="4224528" y="462012"/>
            <a:ext cx="6766560" cy="1155032"/>
          </a:xfrm>
        </p:spPr>
        <p:txBody>
          <a:bodyPr/>
          <a:lstStyle/>
          <a:p>
            <a:r>
              <a:rPr lang="en-US" sz="3600" b="1" dirty="0">
                <a:solidFill>
                  <a:schemeClr val="tx1"/>
                </a:solidFill>
              </a:rPr>
              <a:t>Technical aspects</a:t>
            </a:r>
          </a:p>
        </p:txBody>
      </p:sp>
      <p:sp>
        <p:nvSpPr>
          <p:cNvPr id="3" name="Content Placeholder 2">
            <a:extLst>
              <a:ext uri="{FF2B5EF4-FFF2-40B4-BE49-F238E27FC236}">
                <a16:creationId xmlns:a16="http://schemas.microsoft.com/office/drawing/2014/main" id="{90ED0748-C31E-00B8-A56C-244039CBB90C}"/>
              </a:ext>
            </a:extLst>
          </p:cNvPr>
          <p:cNvSpPr>
            <a:spLocks noGrp="1"/>
          </p:cNvSpPr>
          <p:nvPr>
            <p:ph idx="1"/>
          </p:nvPr>
        </p:nvSpPr>
        <p:spPr>
          <a:xfrm>
            <a:off x="4224527" y="1511166"/>
            <a:ext cx="7306537" cy="4677878"/>
          </a:xfrm>
        </p:spPr>
        <p:txBody>
          <a:bodyPr/>
          <a:lstStyle/>
          <a:p>
            <a:pPr marL="342900" indent="-342900">
              <a:buFont typeface="Arial" panose="020B0604020202020204" pitchFamily="34" charset="0"/>
              <a:buChar char="•"/>
            </a:pPr>
            <a:r>
              <a:rPr lang="en-US" sz="2400" dirty="0">
                <a:solidFill>
                  <a:schemeClr val="tx1"/>
                </a:solidFill>
              </a:rPr>
              <a:t>The user interface of admin of the Saloon Management App is simple and intuitive and made </a:t>
            </a:r>
            <a:r>
              <a:rPr lang="en-US" sz="2400" b="1" dirty="0">
                <a:solidFill>
                  <a:schemeClr val="tx1"/>
                </a:solidFill>
              </a:rPr>
              <a:t>from Django Jazzmin </a:t>
            </a:r>
            <a:r>
              <a:rPr lang="en-US" sz="2400" dirty="0">
                <a:solidFill>
                  <a:schemeClr val="tx1"/>
                </a:solidFill>
              </a:rPr>
              <a:t>. </a:t>
            </a:r>
          </a:p>
          <a:p>
            <a:endParaRPr lang="en-US" sz="2400" dirty="0">
              <a:solidFill>
                <a:schemeClr val="tx1"/>
              </a:solidFill>
            </a:endParaRPr>
          </a:p>
          <a:p>
            <a:pPr marL="342900" indent="-342900">
              <a:buFont typeface="Arial" panose="020B0604020202020204" pitchFamily="34" charset="0"/>
              <a:buChar char="•"/>
            </a:pPr>
            <a:r>
              <a:rPr lang="en-US" sz="2400" dirty="0">
                <a:solidFill>
                  <a:schemeClr val="tx1"/>
                </a:solidFill>
              </a:rPr>
              <a:t>The Architecture is also easy to understand for basic developers and the code is written on </a:t>
            </a:r>
            <a:r>
              <a:rPr lang="en-US" sz="2400" b="1" dirty="0">
                <a:solidFill>
                  <a:schemeClr val="tx1"/>
                </a:solidFill>
              </a:rPr>
              <a:t>Python with Django frameworks for better compatibility</a:t>
            </a:r>
          </a:p>
          <a:p>
            <a:pPr marL="342900" indent="-342900">
              <a:buFont typeface="Arial" panose="020B0604020202020204" pitchFamily="34" charset="0"/>
              <a:buChar char="•"/>
            </a:pPr>
            <a:endParaRPr lang="en-US" sz="2400" b="1" dirty="0">
              <a:solidFill>
                <a:schemeClr val="tx1"/>
              </a:solidFill>
            </a:endParaRPr>
          </a:p>
          <a:p>
            <a:pPr marL="342900" indent="-342900">
              <a:buFont typeface="Arial" panose="020B0604020202020204" pitchFamily="34" charset="0"/>
              <a:buChar char="•"/>
            </a:pPr>
            <a:r>
              <a:rPr lang="en-US" sz="2400" dirty="0">
                <a:solidFill>
                  <a:schemeClr val="tx1"/>
                </a:solidFill>
              </a:rPr>
              <a:t>The styling is done with the help of bootstrap and CSS for a </a:t>
            </a:r>
            <a:r>
              <a:rPr lang="en-US" sz="2400" b="1" dirty="0">
                <a:solidFill>
                  <a:schemeClr val="tx1"/>
                </a:solidFill>
              </a:rPr>
              <a:t>colorful and yet interactive website</a:t>
            </a:r>
          </a:p>
          <a:p>
            <a:endParaRPr lang="en-US" sz="2400" b="1" dirty="0">
              <a:solidFill>
                <a:schemeClr val="tx1"/>
              </a:solidFill>
            </a:endParaRPr>
          </a:p>
        </p:txBody>
      </p:sp>
    </p:spTree>
    <p:extLst>
      <p:ext uri="{BB962C8B-B14F-4D97-AF65-F5344CB8AC3E}">
        <p14:creationId xmlns:p14="http://schemas.microsoft.com/office/powerpoint/2010/main" val="120278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2263F-DFFA-D64A-50E6-B41555153742}"/>
              </a:ext>
            </a:extLst>
          </p:cNvPr>
          <p:cNvSpPr>
            <a:spLocks noGrp="1"/>
          </p:cNvSpPr>
          <p:nvPr>
            <p:ph type="title"/>
          </p:nvPr>
        </p:nvSpPr>
        <p:spPr>
          <a:xfrm>
            <a:off x="4224528" y="587142"/>
            <a:ext cx="6766560" cy="885524"/>
          </a:xfrm>
        </p:spPr>
        <p:txBody>
          <a:bodyPr/>
          <a:lstStyle/>
          <a:p>
            <a:r>
              <a:rPr lang="en-US" b="1" dirty="0">
                <a:solidFill>
                  <a:schemeClr val="tx1"/>
                </a:solidFill>
              </a:rPr>
              <a:t>Challenges faced</a:t>
            </a:r>
            <a:endParaRPr lang="en-IN" dirty="0">
              <a:solidFill>
                <a:schemeClr val="tx1"/>
              </a:solidFill>
            </a:endParaRPr>
          </a:p>
        </p:txBody>
      </p:sp>
      <p:sp>
        <p:nvSpPr>
          <p:cNvPr id="3" name="Content Placeholder 2">
            <a:extLst>
              <a:ext uri="{FF2B5EF4-FFF2-40B4-BE49-F238E27FC236}">
                <a16:creationId xmlns:a16="http://schemas.microsoft.com/office/drawing/2014/main" id="{CEF1C66B-1F37-C5B8-EFC4-2320FC75A9B2}"/>
              </a:ext>
            </a:extLst>
          </p:cNvPr>
          <p:cNvSpPr>
            <a:spLocks noGrp="1"/>
          </p:cNvSpPr>
          <p:nvPr>
            <p:ph idx="1"/>
          </p:nvPr>
        </p:nvSpPr>
        <p:spPr>
          <a:xfrm>
            <a:off x="4224528" y="1722922"/>
            <a:ext cx="7239160" cy="4547936"/>
          </a:xfrm>
        </p:spPr>
        <p:txBody>
          <a:bodyPr/>
          <a:lstStyle/>
          <a:p>
            <a:pPr marL="342900" indent="-342900">
              <a:buFont typeface="Arial" panose="020B0604020202020204" pitchFamily="34" charset="0"/>
              <a:buChar char="•"/>
            </a:pPr>
            <a:r>
              <a:rPr lang="en-US" sz="2200" dirty="0">
                <a:solidFill>
                  <a:schemeClr val="tx1"/>
                </a:solidFill>
              </a:rPr>
              <a:t>One of the biggest challenges was ensuring that the app was user-friendly and easy to navigate.</a:t>
            </a:r>
          </a:p>
          <a:p>
            <a:pPr marL="342900" indent="-342900">
              <a:buFont typeface="Arial" panose="020B0604020202020204" pitchFamily="34" charset="0"/>
              <a:buChar char="•"/>
            </a:pPr>
            <a:endParaRPr lang="en-US" sz="2200" dirty="0">
              <a:solidFill>
                <a:schemeClr val="tx1"/>
              </a:solidFill>
            </a:endParaRPr>
          </a:p>
          <a:p>
            <a:pPr marL="342900" indent="-342900">
              <a:buFont typeface="Arial" panose="020B0604020202020204" pitchFamily="34" charset="0"/>
              <a:buChar char="•"/>
            </a:pPr>
            <a:r>
              <a:rPr lang="en-US" sz="2200" dirty="0">
                <a:solidFill>
                  <a:schemeClr val="tx1"/>
                </a:solidFill>
              </a:rPr>
              <a:t> Another challenge was integrating all the different features into a cohesive system that worked seamlessly.</a:t>
            </a:r>
          </a:p>
          <a:p>
            <a:pPr marL="342900" indent="-342900">
              <a:buFont typeface="Arial" panose="020B0604020202020204" pitchFamily="34" charset="0"/>
              <a:buChar char="•"/>
            </a:pPr>
            <a:endParaRPr lang="en-US" sz="2200" dirty="0">
              <a:solidFill>
                <a:schemeClr val="tx1"/>
              </a:solidFill>
            </a:endParaRPr>
          </a:p>
          <a:p>
            <a:pPr marL="342900" indent="-342900">
              <a:buFont typeface="Arial" panose="020B0604020202020204" pitchFamily="34" charset="0"/>
              <a:buChar char="•"/>
            </a:pPr>
            <a:r>
              <a:rPr lang="en-US" sz="2200" dirty="0">
                <a:solidFill>
                  <a:schemeClr val="tx1"/>
                </a:solidFill>
              </a:rPr>
              <a:t>However, these challenges were overcome through careful planning and collaboration between team members. </a:t>
            </a:r>
          </a:p>
          <a:p>
            <a:endParaRPr lang="en-US" sz="2200" dirty="0">
              <a:solidFill>
                <a:schemeClr val="tx1"/>
              </a:solidFill>
            </a:endParaRPr>
          </a:p>
          <a:p>
            <a:pPr marL="342900" indent="-342900">
              <a:buFont typeface="Arial" panose="020B0604020202020204" pitchFamily="34" charset="0"/>
              <a:buChar char="•"/>
            </a:pPr>
            <a:r>
              <a:rPr lang="en-US" sz="2200" dirty="0">
                <a:solidFill>
                  <a:schemeClr val="tx1"/>
                </a:solidFill>
              </a:rPr>
              <a:t>The end result is an app that is both functional and easy to use.</a:t>
            </a:r>
          </a:p>
          <a:p>
            <a:pPr marL="342900" indent="-342900">
              <a:buFont typeface="Arial" panose="020B0604020202020204" pitchFamily="34" charset="0"/>
              <a:buChar char="•"/>
            </a:pPr>
            <a:endParaRPr lang="en-IN" sz="2200" dirty="0">
              <a:solidFill>
                <a:schemeClr val="tx1"/>
              </a:solidFill>
            </a:endParaRPr>
          </a:p>
        </p:txBody>
      </p:sp>
    </p:spTree>
    <p:extLst>
      <p:ext uri="{BB962C8B-B14F-4D97-AF65-F5344CB8AC3E}">
        <p14:creationId xmlns:p14="http://schemas.microsoft.com/office/powerpoint/2010/main" val="968120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10F0-E1D0-4625-75F4-A2C7DBF42C80}"/>
              </a:ext>
            </a:extLst>
          </p:cNvPr>
          <p:cNvSpPr>
            <a:spLocks noGrp="1"/>
          </p:cNvSpPr>
          <p:nvPr>
            <p:ph type="title"/>
          </p:nvPr>
        </p:nvSpPr>
        <p:spPr>
          <a:xfrm>
            <a:off x="4081112" y="731521"/>
            <a:ext cx="6909976" cy="683394"/>
          </a:xfrm>
        </p:spPr>
        <p:txBody>
          <a:bodyPr/>
          <a:lstStyle/>
          <a:p>
            <a:r>
              <a:rPr lang="en-US" sz="3600" dirty="0">
                <a:solidFill>
                  <a:schemeClr val="tx1"/>
                </a:solidFill>
              </a:rPr>
              <a:t>Future enhancements</a:t>
            </a:r>
            <a:endParaRPr lang="en-IN" sz="3600" dirty="0">
              <a:solidFill>
                <a:schemeClr val="tx1"/>
              </a:solidFill>
            </a:endParaRPr>
          </a:p>
        </p:txBody>
      </p:sp>
      <p:sp>
        <p:nvSpPr>
          <p:cNvPr id="3" name="Content Placeholder 2">
            <a:extLst>
              <a:ext uri="{FF2B5EF4-FFF2-40B4-BE49-F238E27FC236}">
                <a16:creationId xmlns:a16="http://schemas.microsoft.com/office/drawing/2014/main" id="{99AEF4BD-1C94-8A39-BEB9-29A2381E21EC}"/>
              </a:ext>
            </a:extLst>
          </p:cNvPr>
          <p:cNvSpPr>
            <a:spLocks noGrp="1"/>
          </p:cNvSpPr>
          <p:nvPr>
            <p:ph idx="1"/>
          </p:nvPr>
        </p:nvSpPr>
        <p:spPr>
          <a:xfrm>
            <a:off x="4013735" y="1540042"/>
            <a:ext cx="7700209" cy="4860758"/>
          </a:xfrm>
        </p:spPr>
        <p:txBody>
          <a:bodyPr/>
          <a:lstStyle/>
          <a:p>
            <a:r>
              <a:rPr lang="en-US" sz="2000" b="1" dirty="0">
                <a:solidFill>
                  <a:schemeClr val="tx1"/>
                </a:solidFill>
              </a:rPr>
              <a:t>1. Integration with Social Media Platforms:</a:t>
            </a:r>
            <a:r>
              <a:rPr lang="en-US" sz="2000" dirty="0">
                <a:solidFill>
                  <a:schemeClr val="tx1"/>
                </a:solidFill>
              </a:rPr>
              <a:t> </a:t>
            </a:r>
          </a:p>
          <a:p>
            <a:r>
              <a:rPr lang="en-US" sz="2000" dirty="0">
                <a:solidFill>
                  <a:schemeClr val="tx1"/>
                </a:solidFill>
              </a:rPr>
              <a:t>This integration can allow users to share their salon experiences, book appointments directly through social media, or even offer special promotions through those platforms.</a:t>
            </a:r>
          </a:p>
          <a:p>
            <a:r>
              <a:rPr lang="en-US" sz="2000" b="1" dirty="0">
                <a:solidFill>
                  <a:schemeClr val="tx1"/>
                </a:solidFill>
              </a:rPr>
              <a:t>2. Staff Management Features:</a:t>
            </a:r>
            <a:r>
              <a:rPr lang="en-US" sz="2000" dirty="0">
                <a:solidFill>
                  <a:schemeClr val="tx1"/>
                </a:solidFill>
              </a:rPr>
              <a:t> </a:t>
            </a:r>
          </a:p>
          <a:p>
            <a:r>
              <a:rPr lang="en-US" sz="2000" dirty="0">
                <a:solidFill>
                  <a:schemeClr val="tx1"/>
                </a:solidFill>
              </a:rPr>
              <a:t>Enhance the app with features to manage salon staff, such as a scheduling system to assign staff members to specific appointments or shifts, a staff performance tracking system, and a communication platform for internal staff messages and updates.</a:t>
            </a:r>
          </a:p>
          <a:p>
            <a:r>
              <a:rPr lang="en-US" sz="2000" b="1" dirty="0">
                <a:solidFill>
                  <a:schemeClr val="tx1"/>
                </a:solidFill>
              </a:rPr>
              <a:t>3. Customization and Personalization:</a:t>
            </a:r>
          </a:p>
          <a:p>
            <a:r>
              <a:rPr lang="en-US" sz="2000" dirty="0">
                <a:solidFill>
                  <a:schemeClr val="tx1"/>
                </a:solidFill>
              </a:rPr>
              <a:t>Offer customization options within the app, allowing customers to select their preferred stylist, service preferences, or any specific requirements they may have. This can help personalize the booking experience and enhance customer satisfaction.</a:t>
            </a:r>
          </a:p>
        </p:txBody>
      </p:sp>
      <p:sp>
        <p:nvSpPr>
          <p:cNvPr id="4" name="Footer Placeholder 3">
            <a:extLst>
              <a:ext uri="{FF2B5EF4-FFF2-40B4-BE49-F238E27FC236}">
                <a16:creationId xmlns:a16="http://schemas.microsoft.com/office/drawing/2014/main" id="{F89A5217-FDAC-86A5-04D2-1502BFC24798}"/>
              </a:ext>
            </a:extLst>
          </p:cNvPr>
          <p:cNvSpPr>
            <a:spLocks noGrp="1"/>
          </p:cNvSpPr>
          <p:nvPr>
            <p:ph type="ftr" sz="quarter" idx="11"/>
          </p:nvPr>
        </p:nvSpPr>
        <p:spPr/>
        <p:txBody>
          <a:bodyPr/>
          <a:lstStyle/>
          <a:p>
            <a:r>
              <a:rPr lang="en-US" dirty="0">
                <a:solidFill>
                  <a:schemeClr val="tx1"/>
                </a:solidFill>
              </a:rPr>
              <a:t>Salon Management  App </a:t>
            </a:r>
          </a:p>
        </p:txBody>
      </p:sp>
      <p:sp>
        <p:nvSpPr>
          <p:cNvPr id="5" name="Slide Number Placeholder 4">
            <a:extLst>
              <a:ext uri="{FF2B5EF4-FFF2-40B4-BE49-F238E27FC236}">
                <a16:creationId xmlns:a16="http://schemas.microsoft.com/office/drawing/2014/main" id="{EBA6FFED-46EE-9FC3-BC4B-AD857453E007}"/>
              </a:ext>
            </a:extLst>
          </p:cNvPr>
          <p:cNvSpPr>
            <a:spLocks noGrp="1"/>
          </p:cNvSpPr>
          <p:nvPr>
            <p:ph type="sldNum" sz="quarter" idx="12"/>
          </p:nvPr>
        </p:nvSpPr>
        <p:spPr/>
        <p:txBody>
          <a:bodyPr/>
          <a:lstStyle/>
          <a:p>
            <a:fld id="{48F63A3B-78C7-47BE-AE5E-E10140E04643}" type="slidenum">
              <a:rPr lang="en-US" smtClean="0">
                <a:solidFill>
                  <a:schemeClr val="tx1"/>
                </a:solidFill>
              </a:rPr>
              <a:t>9</a:t>
            </a:fld>
            <a:endParaRPr lang="en-US" dirty="0">
              <a:solidFill>
                <a:schemeClr val="tx1"/>
              </a:solidFill>
            </a:endParaRPr>
          </a:p>
        </p:txBody>
      </p:sp>
    </p:spTree>
    <p:extLst>
      <p:ext uri="{BB962C8B-B14F-4D97-AF65-F5344CB8AC3E}">
        <p14:creationId xmlns:p14="http://schemas.microsoft.com/office/powerpoint/2010/main" val="1153829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Template>
  <TotalTime>871</TotalTime>
  <Words>689</Words>
  <Application>Microsoft Office PowerPoint</Application>
  <PresentationFormat>Widescreen</PresentationFormat>
  <Paragraphs>95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Black</vt:lpstr>
      <vt:lpstr>Proxima Nova</vt:lpstr>
      <vt:lpstr>Sabon Next LT</vt:lpstr>
      <vt:lpstr>Times New Roman</vt:lpstr>
      <vt:lpstr>Office Theme</vt:lpstr>
      <vt:lpstr>SALOON MANAGEMENT APP MINI PROJECT</vt:lpstr>
      <vt:lpstr>Contents :</vt:lpstr>
      <vt:lpstr>Overview </vt:lpstr>
      <vt:lpstr>Project requirements</vt:lpstr>
      <vt:lpstr>Features and highlights</vt:lpstr>
      <vt:lpstr> </vt:lpstr>
      <vt:lpstr>Technical aspects</vt:lpstr>
      <vt:lpstr>Challenges faced</vt:lpstr>
      <vt:lpstr>Future enhancements</vt:lpstr>
      <vt:lpstr>PowerPoint Presentation</vt:lpstr>
      <vt:lpstr>Booking PAGE</vt:lpstr>
      <vt:lpstr>ADMIN PAGE</vt:lpstr>
      <vt:lpstr>Booking details PAGE</vt:lpstr>
      <vt:lpstr>Conclusion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SALOON MANAGEMENT APP MINI PROJECT</dc:title>
  <dc:subject/>
  <dc:creator>Albin Vinson</dc:creator>
  <cp:lastModifiedBy>Albin Vinson</cp:lastModifiedBy>
  <cp:revision>10</cp:revision>
  <dcterms:created xsi:type="dcterms:W3CDTF">2023-05-26T06:23:58Z</dcterms:created>
  <dcterms:modified xsi:type="dcterms:W3CDTF">2023-06-01T16:12:40Z</dcterms:modified>
</cp:coreProperties>
</file>